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63" r:id="rId2"/>
    <p:sldId id="553" r:id="rId3"/>
    <p:sldId id="515" r:id="rId4"/>
    <p:sldId id="507" r:id="rId5"/>
    <p:sldId id="514" r:id="rId6"/>
    <p:sldId id="546" r:id="rId7"/>
    <p:sldId id="256" r:id="rId8"/>
    <p:sldId id="508" r:id="rId9"/>
    <p:sldId id="539" r:id="rId10"/>
    <p:sldId id="538" r:id="rId11"/>
    <p:sldId id="540" r:id="rId12"/>
    <p:sldId id="551" r:id="rId13"/>
    <p:sldId id="552" r:id="rId14"/>
    <p:sldId id="259" r:id="rId15"/>
    <p:sldId id="547" r:id="rId16"/>
    <p:sldId id="260" r:id="rId17"/>
    <p:sldId id="261" r:id="rId18"/>
    <p:sldId id="262" r:id="rId19"/>
    <p:sldId id="505" r:id="rId20"/>
    <p:sldId id="264" r:id="rId21"/>
    <p:sldId id="537" r:id="rId22"/>
    <p:sldId id="550" r:id="rId23"/>
    <p:sldId id="273" r:id="rId24"/>
    <p:sldId id="274" r:id="rId25"/>
    <p:sldId id="275" r:id="rId26"/>
    <p:sldId id="276" r:id="rId27"/>
    <p:sldId id="289" r:id="rId28"/>
  </p:sldIdLst>
  <p:sldSz cx="9144000" cy="5143500" type="screen16x9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730" autoAdjust="0"/>
  </p:normalViewPr>
  <p:slideViewPr>
    <p:cSldViewPr snapToGrid="0">
      <p:cViewPr varScale="1">
        <p:scale>
          <a:sx n="146" d="100"/>
          <a:sy n="146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A0595-55A8-48ED-89D9-94EF8A794717}" type="datetimeFigureOut">
              <a:rPr lang="ru-RU" smtClean="0"/>
              <a:t>02.09.2025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E960-5D9D-430C-9D09-6E77992381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17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9508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61240" y="13690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856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9508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61240" y="3073680"/>
            <a:ext cx="253908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Объект 6"/>
          <p:cNvSpPr>
            <a:spLocks noGrp="1"/>
          </p:cNvSpPr>
          <p:nvPr>
            <p:ph sz="quarter" idx="11"/>
          </p:nvPr>
        </p:nvSpPr>
        <p:spPr>
          <a:xfrm>
            <a:off x="484188" y="1213247"/>
            <a:ext cx="8229600" cy="3375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>
          <a:xfrm>
            <a:off x="3132000" y="4798556"/>
            <a:ext cx="2880000" cy="2700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Нижний колонтитул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82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FF6B9-6C7F-4C1B-8747-C0E19B7B7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2570718-41B5-48DC-8312-8489EE4DF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B52F1-46A2-46BB-936E-89C2BF93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0F8C-5FB9-4EFE-BCC7-F735A3026FD8}" type="datetimeFigureOut">
              <a:rPr lang="ru-RU" smtClean="0"/>
              <a:t>02.09.2025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198FDE-1923-462C-9DED-45DD19A56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C2C86E-E221-42EE-B1FF-D007F0DD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91D55-44CC-4FEC-81B8-DCF2DD6927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8743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F79215-B20A-430B-BD34-EA9FBDEA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719953-44BB-4253-A79E-FFF9F285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6B0DD6-4FAF-4811-BA31-63B88E58C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BF0489-714E-4E0D-8F89-1893DBFDE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CA481B-A725-4E52-BD91-75E7A987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FF2876-3BDE-4730-BCF7-D4844AD8798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3271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9920" y="30736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9920" y="1369080"/>
            <a:ext cx="384840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8560" y="3073680"/>
            <a:ext cx="7886520" cy="155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ru-RU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33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3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1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</a:p>
          <a:p>
            <a:pPr marL="514440" lvl="1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</a:p>
          <a:p>
            <a:pPr marL="857160" lvl="2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5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</a:p>
          <a:p>
            <a:pPr marL="1200240" lvl="3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</a:p>
          <a:p>
            <a:pPr marL="1542960" lvl="4" indent="-1710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ru-RU" sz="135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ru-RU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fld id="{05EF2BE1-C6B1-44D9-AC14-847FE245C45E}" type="slidenum">
              <a:rPr lang="en-US" sz="9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ru-RU" sz="900" b="0" strike="noStrike" spc="-1">
              <a:latin typeface="Times New Roman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7131240" y="4137840"/>
            <a:ext cx="1726560" cy="766080"/>
          </a:xfrm>
          <a:custGeom>
            <a:avLst/>
            <a:gdLst/>
            <a:ahLst/>
            <a:cxnLst/>
            <a:rect l="l" t="t" r="r" b="b"/>
            <a:pathLst>
              <a:path w="3983913" h="1593565">
                <a:moveTo>
                  <a:pt x="0" y="0"/>
                </a:moveTo>
                <a:lnTo>
                  <a:pt x="3983912" y="0"/>
                </a:lnTo>
                <a:lnTo>
                  <a:pt x="3983912" y="1593565"/>
                </a:lnTo>
                <a:lnTo>
                  <a:pt x="0" y="159356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7"/>
          <p:cNvSpPr/>
          <p:nvPr/>
        </p:nvSpPr>
        <p:spPr>
          <a:xfrm rot="19974000">
            <a:off x="5218560" y="-2323800"/>
            <a:ext cx="4931640" cy="4028040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8">
              <a:alphaModFix amt="50000"/>
            </a:blip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  <p:sldLayoutId id="2147483676" r:id="rId14"/>
    <p:sldLayoutId id="214748368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66A48D-163B-A54A-E70E-AF9BF3D7CCD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495300" y="2179545"/>
            <a:ext cx="7886520" cy="993960"/>
          </a:xfrm>
        </p:spPr>
        <p:txBody>
          <a:bodyPr/>
          <a:lstStyle/>
          <a:p>
            <a:pPr algn="ctr"/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Анализ </a:t>
            </a:r>
            <a:r>
              <a:rPr lang="ru-RU" sz="4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данных</a:t>
            </a:r>
            <a:r>
              <a:rPr lang="ru-RU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на языке SQL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ws706 BT" panose="02040804060705020204" pitchFamily="18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ht-edu.ru/bitrix/templates/A1_MAIN_T/images/logo.png">
            <a:extLst>
              <a:ext uri="{FF2B5EF4-FFF2-40B4-BE49-F238E27FC236}">
                <a16:creationId xmlns:a16="http://schemas.microsoft.com/office/drawing/2014/main" id="{2146DFEE-F76F-448C-9770-C2079683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09" y="4178890"/>
            <a:ext cx="25908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7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9F6D1FC-954F-427B-9600-4EA8FDEC4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8" y="324846"/>
            <a:ext cx="3170364" cy="1110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F07EE49-9DCC-4B20-8C32-4AC60E63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253" y="1681011"/>
            <a:ext cx="4819596" cy="27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86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724CFB-9EBE-42E1-80BD-0C18D2AA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48" y="183426"/>
            <a:ext cx="5869558" cy="45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4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62E4AE-DAF3-4EEF-94F1-CA360EEE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7840"/>
            <a:ext cx="9144000" cy="448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04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30AF00-5975-430C-9073-47CAA9E22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23"/>
            <a:ext cx="9144000" cy="46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4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C9372A-33C3-4817-828C-79C36502B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71" y="0"/>
            <a:ext cx="68176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2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40F787-EFFC-4DE5-852B-BF692386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46" y="0"/>
            <a:ext cx="6873708" cy="51435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D3657D8-3630-42FE-A942-0811987DC21E}"/>
              </a:ext>
            </a:extLst>
          </p:cNvPr>
          <p:cNvSpPr/>
          <p:nvPr/>
        </p:nvSpPr>
        <p:spPr>
          <a:xfrm>
            <a:off x="7223626" y="-262454"/>
            <a:ext cx="3501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таблица кортеж атрибут домен</a:t>
            </a:r>
          </a:p>
        </p:txBody>
      </p:sp>
    </p:spTree>
    <p:extLst>
      <p:ext uri="{BB962C8B-B14F-4D97-AF65-F5344CB8AC3E}">
        <p14:creationId xmlns:p14="http://schemas.microsoft.com/office/powerpoint/2010/main" val="166125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379FA5-32D3-45DF-8927-99726F2C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78" y="0"/>
            <a:ext cx="6860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2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A2B98E0-77E6-468D-87C2-CC3E3CF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69" y="0"/>
            <a:ext cx="68022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4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DFB331-622D-4CE7-A83E-F6AB907E5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43" y="0"/>
            <a:ext cx="682451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23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60B53D-9210-450D-BF3F-8B2B73E0B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34" y="0"/>
            <a:ext cx="68423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0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vatars.mds.yandex.net/i?id=6d149088086246972def0787c29b2c99ca2e0b99-4903276-images-thumbs&amp;n=13">
            <a:extLst>
              <a:ext uri="{FF2B5EF4-FFF2-40B4-BE49-F238E27FC236}">
                <a16:creationId xmlns:a16="http://schemas.microsoft.com/office/drawing/2014/main" id="{03698AE0-4B56-44A2-B54C-E0F1338D7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30" y="125505"/>
            <a:ext cx="1663379" cy="157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ht-edu.ru/bitrix/templates/A1_MAIN_T/images/logo.png">
            <a:extLst>
              <a:ext uri="{FF2B5EF4-FFF2-40B4-BE49-F238E27FC236}">
                <a16:creationId xmlns:a16="http://schemas.microsoft.com/office/drawing/2014/main" id="{2146DFEE-F76F-448C-9770-C2079683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37" y="4297373"/>
            <a:ext cx="25908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FD90322-27A4-4FBC-92FF-AB78C1842129}"/>
              </a:ext>
            </a:extLst>
          </p:cNvPr>
          <p:cNvSpPr/>
          <p:nvPr/>
        </p:nvSpPr>
        <p:spPr>
          <a:xfrm>
            <a:off x="171630" y="4528116"/>
            <a:ext cx="3518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https://vektor-vremeni.ru/founder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E1064D-789D-49A8-8CCE-9B3C9C554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644" y="246052"/>
            <a:ext cx="1279642" cy="1652451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30B57AD-8EF6-4B5C-A3B4-6D6DE6EE8EF9}"/>
              </a:ext>
            </a:extLst>
          </p:cNvPr>
          <p:cNvSpPr/>
          <p:nvPr/>
        </p:nvSpPr>
        <p:spPr>
          <a:xfrm>
            <a:off x="7265644" y="1984131"/>
            <a:ext cx="1281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/>
              <a:t>Серов </a:t>
            </a:r>
          </a:p>
          <a:p>
            <a:r>
              <a:rPr lang="ru-RU" sz="1600" dirty="0"/>
              <a:t>Николай</a:t>
            </a:r>
          </a:p>
          <a:p>
            <a:r>
              <a:rPr lang="ru-RU" sz="1600" dirty="0"/>
              <a:t>Евгеньевич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259CCF-B1CE-449D-A85C-412198976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54" y="2300200"/>
            <a:ext cx="2820396" cy="19940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56C53D8-4B00-4688-AC0B-96E0D3FBB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086" y="2297382"/>
            <a:ext cx="2763738" cy="19540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5B954E2-8DB9-4C3E-B889-0842D29FB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086" y="246052"/>
            <a:ext cx="2724766" cy="19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71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3AAAEBC-9487-4431-BE6C-40EB3805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89" y="0"/>
            <a:ext cx="68468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54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02A1A06E-F856-487B-A96F-C3FCC7F4BDDE}"/>
              </a:ext>
            </a:extLst>
          </p:cNvPr>
          <p:cNvSpPr/>
          <p:nvPr/>
        </p:nvSpPr>
        <p:spPr>
          <a:xfrm>
            <a:off x="347063" y="71049"/>
            <a:ext cx="3895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Полезные команды </a:t>
            </a:r>
            <a:r>
              <a:rPr lang="ru-RU" sz="2400" b="1" dirty="0" err="1"/>
              <a:t>psq</a:t>
            </a:r>
            <a:r>
              <a:rPr lang="en-US" sz="2400" b="1" dirty="0"/>
              <a:t>l</a:t>
            </a:r>
            <a:endParaRPr lang="ru-RU" sz="2400" b="1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B26A36-2EAE-4305-A0DC-52C94FDB93E5}"/>
              </a:ext>
            </a:extLst>
          </p:cNvPr>
          <p:cNvSpPr/>
          <p:nvPr/>
        </p:nvSpPr>
        <p:spPr>
          <a:xfrm>
            <a:off x="168530" y="532714"/>
            <a:ext cx="88069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? Справка по командам </a:t>
            </a:r>
            <a:r>
              <a:rPr lang="ru-RU" dirty="0" err="1"/>
              <a:t>psql</a:t>
            </a:r>
            <a:r>
              <a:rPr lang="ru-RU" dirty="0"/>
              <a:t>.</a:t>
            </a:r>
          </a:p>
          <a:p>
            <a:r>
              <a:rPr lang="ru-RU" dirty="0"/>
              <a:t>\h Справка по SQL: список доступных команд или</a:t>
            </a:r>
          </a:p>
          <a:p>
            <a:r>
              <a:rPr lang="ru-RU" dirty="0"/>
              <a:t>синтаксис конкретной команды.</a:t>
            </a:r>
          </a:p>
          <a:p>
            <a:r>
              <a:rPr lang="ru-RU" b="1" dirty="0"/>
              <a:t>\x </a:t>
            </a:r>
            <a:r>
              <a:rPr lang="ru-RU" dirty="0"/>
              <a:t>Переключение табличного вывода</a:t>
            </a:r>
            <a:endParaRPr lang="en-US" dirty="0"/>
          </a:p>
          <a:p>
            <a:r>
              <a:rPr lang="ru-RU" b="1" dirty="0"/>
              <a:t>\l </a:t>
            </a:r>
            <a:r>
              <a:rPr lang="ru-RU" dirty="0"/>
              <a:t>Список баз данных.</a:t>
            </a:r>
          </a:p>
          <a:p>
            <a:r>
              <a:rPr lang="ru-RU" b="1" dirty="0"/>
              <a:t>\</a:t>
            </a:r>
            <a:r>
              <a:rPr lang="ru-RU" b="1" dirty="0" err="1"/>
              <a:t>du</a:t>
            </a:r>
            <a:r>
              <a:rPr lang="ru-RU" b="1" dirty="0"/>
              <a:t> </a:t>
            </a:r>
            <a:r>
              <a:rPr lang="ru-RU" dirty="0"/>
              <a:t>Список пользователей.</a:t>
            </a:r>
          </a:p>
          <a:p>
            <a:r>
              <a:rPr lang="ru-RU" b="1" dirty="0"/>
              <a:t>\</a:t>
            </a:r>
            <a:r>
              <a:rPr lang="ru-RU" b="1" dirty="0" err="1"/>
              <a:t>dt</a:t>
            </a:r>
            <a:r>
              <a:rPr lang="ru-RU" b="1" dirty="0"/>
              <a:t> </a:t>
            </a:r>
            <a:r>
              <a:rPr lang="ru-RU" dirty="0"/>
              <a:t>Список таблиц.</a:t>
            </a:r>
          </a:p>
          <a:p>
            <a:r>
              <a:rPr lang="ru-RU" b="1" dirty="0"/>
              <a:t>\</a:t>
            </a:r>
            <a:r>
              <a:rPr lang="ru-RU" b="1" dirty="0" err="1"/>
              <a:t>di</a:t>
            </a:r>
            <a:r>
              <a:rPr lang="ru-RU" b="1" dirty="0"/>
              <a:t> </a:t>
            </a:r>
            <a:r>
              <a:rPr lang="ru-RU" dirty="0"/>
              <a:t>Список индексов.</a:t>
            </a:r>
          </a:p>
          <a:p>
            <a:r>
              <a:rPr lang="ru-RU" b="1" dirty="0"/>
              <a:t>\</a:t>
            </a:r>
            <a:r>
              <a:rPr lang="ru-RU" b="1" dirty="0" err="1"/>
              <a:t>dv</a:t>
            </a:r>
            <a:r>
              <a:rPr lang="ru-RU" b="1" dirty="0"/>
              <a:t> </a:t>
            </a:r>
            <a:r>
              <a:rPr lang="ru-RU" dirty="0"/>
              <a:t>Список представлений.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df</a:t>
            </a:r>
            <a:r>
              <a:rPr lang="ru-RU" b="1" dirty="0"/>
              <a:t> </a:t>
            </a:r>
            <a:r>
              <a:rPr lang="ru-RU" dirty="0"/>
              <a:t>Список функций.</a:t>
            </a:r>
          </a:p>
          <a:p>
            <a:r>
              <a:rPr lang="ru-RU" b="1" dirty="0"/>
              <a:t>\</a:t>
            </a:r>
            <a:r>
              <a:rPr lang="ru-RU" b="1" dirty="0" err="1"/>
              <a:t>dn</a:t>
            </a:r>
            <a:r>
              <a:rPr lang="ru-RU" b="1" dirty="0"/>
              <a:t> </a:t>
            </a:r>
            <a:r>
              <a:rPr lang="ru-RU" dirty="0"/>
              <a:t>Список схем.</a:t>
            </a:r>
          </a:p>
          <a:p>
            <a:r>
              <a:rPr lang="ru-RU" b="1" dirty="0"/>
              <a:t>\</a:t>
            </a:r>
            <a:r>
              <a:rPr lang="ru-RU" b="1" dirty="0" err="1"/>
              <a:t>dx</a:t>
            </a:r>
            <a:r>
              <a:rPr lang="ru-RU" b="1" dirty="0"/>
              <a:t> </a:t>
            </a:r>
            <a:r>
              <a:rPr lang="ru-RU" dirty="0"/>
              <a:t>Список установленных расширений.</a:t>
            </a:r>
          </a:p>
          <a:p>
            <a:r>
              <a:rPr lang="ru-RU" b="1" dirty="0"/>
              <a:t>\</a:t>
            </a:r>
            <a:r>
              <a:rPr lang="ru-RU" b="1" dirty="0" err="1"/>
              <a:t>dp</a:t>
            </a:r>
            <a:r>
              <a:rPr lang="ru-RU" b="1" dirty="0"/>
              <a:t> </a:t>
            </a:r>
            <a:r>
              <a:rPr lang="ru-RU" dirty="0"/>
              <a:t>Список привилегий.</a:t>
            </a:r>
          </a:p>
          <a:p>
            <a:r>
              <a:rPr lang="ru-RU" b="1" dirty="0"/>
              <a:t>\d </a:t>
            </a:r>
            <a:r>
              <a:rPr lang="ru-RU" dirty="0"/>
              <a:t>имя Подробная информация по объекту базы данных.</a:t>
            </a:r>
          </a:p>
          <a:p>
            <a:r>
              <a:rPr lang="ru-RU" b="1" dirty="0"/>
              <a:t>\d+ </a:t>
            </a:r>
            <a:r>
              <a:rPr lang="ru-RU" dirty="0"/>
              <a:t>имя Еще более подробная информация по объекту.</a:t>
            </a:r>
            <a:endParaRPr lang="en-US" dirty="0"/>
          </a:p>
          <a:p>
            <a:r>
              <a:rPr lang="en-US" b="1" dirty="0"/>
              <a:t>\q </a:t>
            </a:r>
            <a:r>
              <a:rPr lang="ru-RU" dirty="0"/>
              <a:t>завершить сеанс</a:t>
            </a:r>
          </a:p>
        </p:txBody>
      </p:sp>
    </p:spTree>
    <p:extLst>
      <p:ext uri="{BB962C8B-B14F-4D97-AF65-F5344CB8AC3E}">
        <p14:creationId xmlns:p14="http://schemas.microsoft.com/office/powerpoint/2010/main" val="910760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BC0F766-A537-4B79-B99A-5CDFB6993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054" y="0"/>
            <a:ext cx="68478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0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C41F95-14C7-422D-B939-484C4C27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17" y="0"/>
            <a:ext cx="68337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7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D225F9-EDC1-4FCD-8DBF-EFAE5771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36" y="0"/>
            <a:ext cx="6825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C20FDA-08B2-470A-9041-D976764E8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81" y="0"/>
            <a:ext cx="68762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11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7581DE-96B8-4DC1-B64D-66ECFD77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03" y="0"/>
            <a:ext cx="68297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98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D0894-E8C0-41ED-8FFE-F82638EA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48" y="6346"/>
            <a:ext cx="8263156" cy="994172"/>
          </a:xfrm>
        </p:spPr>
        <p:txBody>
          <a:bodyPr/>
          <a:lstStyle/>
          <a:p>
            <a:r>
              <a:rPr lang="en-US" sz="3200" b="1" dirty="0"/>
              <a:t>PostgreSQL API (REST API PostgreSQL)</a:t>
            </a:r>
            <a:endParaRPr lang="ru-RU" sz="3200" dirty="0"/>
          </a:p>
        </p:txBody>
      </p:sp>
      <p:pic>
        <p:nvPicPr>
          <p:cNvPr id="1026" name="Picture 2" descr="Методы HTTP, используемые API-интерфейсами REST PostgreSQL.">
            <a:extLst>
              <a:ext uri="{FF2B5EF4-FFF2-40B4-BE49-F238E27FC236}">
                <a16:creationId xmlns:a16="http://schemas.microsoft.com/office/drawing/2014/main" id="{C04F6037-7307-4FEB-8700-05A66FE85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8" y="1000518"/>
            <a:ext cx="7336173" cy="229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154ABFB-7BA8-4734-ADBC-30A7CE8A16F6}"/>
              </a:ext>
            </a:extLst>
          </p:cNvPr>
          <p:cNvSpPr/>
          <p:nvPr/>
        </p:nvSpPr>
        <p:spPr>
          <a:xfrm>
            <a:off x="203432" y="3242642"/>
            <a:ext cx="84435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/>
              <a:t>PostgreSQL</a:t>
            </a:r>
            <a:r>
              <a:rPr lang="ru-RU" sz="1350" dirty="0"/>
              <a:t> REST API — это веб-служба, которая использует HTTP-запросы, чтобы позволить приложению взаимодействовать с база данных </a:t>
            </a:r>
            <a:r>
              <a:rPr lang="ru-RU" sz="1350" dirty="0" err="1"/>
              <a:t>PostgreSQL</a:t>
            </a:r>
            <a:r>
              <a:rPr lang="ru-RU" sz="1350" dirty="0"/>
              <a:t>. </a:t>
            </a:r>
            <a:endParaRPr lang="en-US" sz="1350" dirty="0"/>
          </a:p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/>
              <a:t>Он использует стандартные методы HTTP, такие как GET, POST, PUT и DELETE, вместо традиционных языков запросов к базе данных, таких как SQL. </a:t>
            </a:r>
            <a:endParaRPr lang="en-US" sz="1350" dirty="0"/>
          </a:p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/>
              <a:t>API REST возвращают данные в формате JSON.</a:t>
            </a:r>
            <a:endParaRPr lang="en-US" sz="1350" dirty="0"/>
          </a:p>
          <a:p>
            <a:pPr marL="214313" indent="-214313">
              <a:spcAft>
                <a:spcPts val="900"/>
              </a:spcAft>
              <a:buFont typeface="Wingdings" panose="05000000000000000000" pitchFamily="2" charset="2"/>
              <a:buChar char="§"/>
            </a:pPr>
            <a:r>
              <a:rPr lang="ru-RU" sz="1350" dirty="0" err="1"/>
              <a:t>PostgREST</a:t>
            </a:r>
            <a:r>
              <a:rPr lang="ru-RU" sz="1350" dirty="0"/>
              <a:t> — это автономный веб-сервер, который может напрямую превратить базу данных </a:t>
            </a:r>
            <a:r>
              <a:rPr lang="ru-RU" sz="1350" dirty="0" err="1"/>
              <a:t>PostgreSQL</a:t>
            </a:r>
            <a:r>
              <a:rPr lang="ru-RU" sz="1350" dirty="0"/>
              <a:t> в </a:t>
            </a:r>
            <a:r>
              <a:rPr lang="ru-RU" sz="1350" dirty="0" err="1"/>
              <a:t>RESTful</a:t>
            </a:r>
            <a:r>
              <a:rPr lang="ru-RU" sz="1350" dirty="0"/>
              <a:t> API. </a:t>
            </a:r>
          </a:p>
        </p:txBody>
      </p:sp>
    </p:spTree>
    <p:extLst>
      <p:ext uri="{BB962C8B-B14F-4D97-AF65-F5344CB8AC3E}">
        <p14:creationId xmlns:p14="http://schemas.microsoft.com/office/powerpoint/2010/main" val="57747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3999" y="273960"/>
            <a:ext cx="8311081" cy="620846"/>
          </a:xfrm>
        </p:spPr>
        <p:txBody>
          <a:bodyPr>
            <a:noAutofit/>
          </a:bodyPr>
          <a:lstStyle/>
          <a:p>
            <a:r>
              <a:rPr lang="ru-RU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Организационные моменты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subTitle"/>
          </p:nvPr>
        </p:nvSpPr>
        <p:spPr>
          <a:xfrm>
            <a:off x="312345" y="1400830"/>
            <a:ext cx="8311081" cy="3263040"/>
          </a:xfrm>
        </p:spPr>
        <p:txBody>
          <a:bodyPr numCol="2">
            <a:noAutofit/>
          </a:bodyPr>
          <a:lstStyle/>
          <a:p>
            <a:r>
              <a:rPr lang="ru-RU" sz="2000" i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Правила совместной работы:</a:t>
            </a:r>
            <a:endParaRPr lang="ru-RU" sz="2000" dirty="0">
              <a:solidFill>
                <a:srgbClr val="0070C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Вопросы преподавателю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Правило поднятой руки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86AA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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Уважение к мнению других участников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Мобильные телефоны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Опоздания</a:t>
            </a:r>
            <a:b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ru-RU" sz="2000" dirty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 </a:t>
            </a: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Приватные обсуждения</a:t>
            </a: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endParaRPr lang="en-US" sz="1800" i="1" u="sng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/>
            <a:r>
              <a:rPr lang="ru-RU" sz="1800" i="1" u="sng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знакомиться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Имя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Грейд</a:t>
            </a:r>
          </a:p>
          <a:p>
            <a:pPr lvl="0"/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пример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C#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базовый уровень, базы данных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Oracle,MySQL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средний уровень, </a:t>
            </a:r>
            <a:r>
              <a:rPr lang="en-US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Python, JS – 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нач. уровень и </a:t>
            </a:r>
            <a:r>
              <a:rPr lang="ru-RU" sz="1350" dirty="0" err="1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тд</a:t>
            </a:r>
            <a:r>
              <a:rPr lang="ru-RU" sz="135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 </a:t>
            </a:r>
            <a:endParaRPr lang="ru-RU" sz="2000" dirty="0">
              <a:solidFill>
                <a:srgbClr val="0000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Должность 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(пример</a:t>
            </a:r>
            <a:r>
              <a:rPr lang="en-US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r>
              <a:rPr lang="ru-RU" sz="1500" dirty="0">
                <a:solidFill>
                  <a:srgbClr val="0000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аналитик данных, бэкенд разработчик)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Ожидания от курса</a:t>
            </a:r>
            <a:endParaRPr lang="en-US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ru-RU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LLM(</a:t>
            </a:r>
            <a:r>
              <a:rPr lang="en-US" sz="2000" dirty="0" err="1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Coplilot</a:t>
            </a:r>
            <a:r>
              <a:rPr lang="en-US" sz="2000" dirty="0">
                <a:solidFill>
                  <a:srgbClr val="2D2D2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Cursor, DS)</a:t>
            </a:r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ru-RU" sz="2000" dirty="0">
              <a:solidFill>
                <a:srgbClr val="2D2D2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36919"/>
            <a:endParaRPr lang="ru-RU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23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89180BB-E538-4721-81AB-29312319D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" y="429291"/>
            <a:ext cx="7039590" cy="411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81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C5AAEC9-67F3-42CA-A133-4EAC66F7EFBC}"/>
              </a:ext>
            </a:extLst>
          </p:cNvPr>
          <p:cNvSpPr/>
          <p:nvPr/>
        </p:nvSpPr>
        <p:spPr>
          <a:xfrm>
            <a:off x="318353" y="533970"/>
            <a:ext cx="5121326" cy="502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B1600FE-E6DC-40B5-A080-104FB6A5165D}"/>
              </a:ext>
            </a:extLst>
          </p:cNvPr>
          <p:cNvSpPr/>
          <p:nvPr/>
        </p:nvSpPr>
        <p:spPr>
          <a:xfrm>
            <a:off x="318353" y="1426117"/>
            <a:ext cx="803806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Аналитикам данных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приложений;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Разработчикам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Начинающим разработчикам серверной части приложений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Администраторам СУБД </a:t>
            </a:r>
            <a:r>
              <a:rPr lang="ru-RU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r>
              <a:rPr lang="ru-RU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BFAE45-2CD8-491C-9F5F-6466459F941C}"/>
              </a:ext>
            </a:extLst>
          </p:cNvPr>
          <p:cNvSpPr/>
          <p:nvPr/>
        </p:nvSpPr>
        <p:spPr>
          <a:xfrm>
            <a:off x="407616" y="533970"/>
            <a:ext cx="2855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Курс будет полезен:</a:t>
            </a:r>
          </a:p>
        </p:txBody>
      </p:sp>
    </p:spTree>
    <p:extLst>
      <p:ext uri="{BB962C8B-B14F-4D97-AF65-F5344CB8AC3E}">
        <p14:creationId xmlns:p14="http://schemas.microsoft.com/office/powerpoint/2010/main" val="223945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2">
            <a:extLst>
              <a:ext uri="{FF2B5EF4-FFF2-40B4-BE49-F238E27FC236}">
                <a16:creationId xmlns:a16="http://schemas.microsoft.com/office/drawing/2014/main" id="{162269EB-947D-4E91-8989-38CA9BE81496}"/>
              </a:ext>
            </a:extLst>
          </p:cNvPr>
          <p:cNvGrpSpPr/>
          <p:nvPr/>
        </p:nvGrpSpPr>
        <p:grpSpPr>
          <a:xfrm>
            <a:off x="1523623" y="386509"/>
            <a:ext cx="5345430" cy="534670"/>
            <a:chOff x="1106995" y="812530"/>
            <a:chExt cx="5345430" cy="534670"/>
          </a:xfrm>
        </p:grpSpPr>
        <p:pic>
          <p:nvPicPr>
            <p:cNvPr id="4" name="object 3">
              <a:extLst>
                <a:ext uri="{FF2B5EF4-FFF2-40B4-BE49-F238E27FC236}">
                  <a16:creationId xmlns:a16="http://schemas.microsoft.com/office/drawing/2014/main" id="{0496AA1E-28D7-4552-B4C5-71270F8660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6995" y="812530"/>
              <a:ext cx="5345277" cy="534593"/>
            </a:xfrm>
            <a:prstGeom prst="rect">
              <a:avLst/>
            </a:prstGeom>
          </p:spPr>
        </p:pic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A458868F-0EC0-4C35-9581-DE75E2075B1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1114" y="884102"/>
              <a:ext cx="870127" cy="367534"/>
            </a:xfrm>
            <a:prstGeom prst="rect">
              <a:avLst/>
            </a:prstGeom>
          </p:spPr>
        </p:pic>
      </p:grpSp>
      <p:grpSp>
        <p:nvGrpSpPr>
          <p:cNvPr id="6" name="object 5">
            <a:extLst>
              <a:ext uri="{FF2B5EF4-FFF2-40B4-BE49-F238E27FC236}">
                <a16:creationId xmlns:a16="http://schemas.microsoft.com/office/drawing/2014/main" id="{55A06D5F-BD39-445E-8E63-24939A7449BE}"/>
              </a:ext>
            </a:extLst>
          </p:cNvPr>
          <p:cNvGrpSpPr/>
          <p:nvPr/>
        </p:nvGrpSpPr>
        <p:grpSpPr>
          <a:xfrm>
            <a:off x="2542061" y="1730029"/>
            <a:ext cx="3297554" cy="1469390"/>
            <a:chOff x="2125433" y="2156050"/>
            <a:chExt cx="3297554" cy="146939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2FBAE894-0203-4612-954B-6735072AC8E7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2007362" y="0"/>
                  </a:moveTo>
                  <a:lnTo>
                    <a:pt x="0" y="0"/>
                  </a:lnTo>
                  <a:lnTo>
                    <a:pt x="0" y="601205"/>
                  </a:lnTo>
                  <a:lnTo>
                    <a:pt x="1003681" y="601205"/>
                  </a:lnTo>
                  <a:lnTo>
                    <a:pt x="2007362" y="601205"/>
                  </a:lnTo>
                  <a:lnTo>
                    <a:pt x="2007362" y="0"/>
                  </a:lnTo>
                  <a:close/>
                </a:path>
              </a:pathLst>
            </a:custGeom>
            <a:solidFill>
              <a:srgbClr val="EFE6FF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FF6BE943-DEEB-4765-8655-F3E804A17CF3}"/>
                </a:ext>
              </a:extLst>
            </p:cNvPr>
            <p:cNvSpPr/>
            <p:nvPr/>
          </p:nvSpPr>
          <p:spPr>
            <a:xfrm>
              <a:off x="2770200" y="2156050"/>
              <a:ext cx="2007870" cy="601345"/>
            </a:xfrm>
            <a:custGeom>
              <a:avLst/>
              <a:gdLst/>
              <a:ahLst/>
              <a:cxnLst/>
              <a:rect l="l" t="t" r="r" b="b"/>
              <a:pathLst>
                <a:path w="2007870" h="601344">
                  <a:moveTo>
                    <a:pt x="1003681" y="601205"/>
                  </a:moveTo>
                  <a:lnTo>
                    <a:pt x="0" y="601205"/>
                  </a:lnTo>
                  <a:lnTo>
                    <a:pt x="0" y="0"/>
                  </a:lnTo>
                  <a:lnTo>
                    <a:pt x="2007362" y="0"/>
                  </a:lnTo>
                  <a:lnTo>
                    <a:pt x="2007362" y="601205"/>
                  </a:lnTo>
                  <a:lnTo>
                    <a:pt x="1003681" y="6012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A5D3193B-9849-403C-A152-7C46516C74F4}"/>
                </a:ext>
              </a:extLst>
            </p:cNvPr>
            <p:cNvSpPr/>
            <p:nvPr/>
          </p:nvSpPr>
          <p:spPr>
            <a:xfrm>
              <a:off x="2125433" y="2945889"/>
              <a:ext cx="3297554" cy="679450"/>
            </a:xfrm>
            <a:custGeom>
              <a:avLst/>
              <a:gdLst/>
              <a:ahLst/>
              <a:cxnLst/>
              <a:rect l="l" t="t" r="r" b="b"/>
              <a:pathLst>
                <a:path w="3297554" h="679450">
                  <a:moveTo>
                    <a:pt x="1648447" y="678954"/>
                  </a:moveTo>
                  <a:lnTo>
                    <a:pt x="0" y="678954"/>
                  </a:lnTo>
                  <a:lnTo>
                    <a:pt x="0" y="0"/>
                  </a:lnTo>
                  <a:lnTo>
                    <a:pt x="3297250" y="0"/>
                  </a:lnTo>
                  <a:lnTo>
                    <a:pt x="3297250" y="678954"/>
                  </a:lnTo>
                  <a:lnTo>
                    <a:pt x="1648447" y="67895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0" name="object 9">
            <a:extLst>
              <a:ext uri="{FF2B5EF4-FFF2-40B4-BE49-F238E27FC236}">
                <a16:creationId xmlns:a16="http://schemas.microsoft.com/office/drawing/2014/main" id="{B781EB7D-84DB-4EF4-8B96-DE4A2BDB527E}"/>
              </a:ext>
            </a:extLst>
          </p:cNvPr>
          <p:cNvSpPr txBox="1"/>
          <p:nvPr/>
        </p:nvSpPr>
        <p:spPr>
          <a:xfrm>
            <a:off x="2608305" y="2573144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DEV2,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4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Расширенный</a:t>
            </a:r>
            <a:r>
              <a:rPr kumimoji="0" sz="8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F4223D5-AAD0-4836-B116-0DED4D814C12}"/>
              </a:ext>
            </a:extLst>
          </p:cNvPr>
          <p:cNvSpPr txBox="1"/>
          <p:nvPr/>
        </p:nvSpPr>
        <p:spPr>
          <a:xfrm>
            <a:off x="4231187" y="2573144"/>
            <a:ext cx="1527175" cy="572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1747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QPT,</a:t>
            </a:r>
            <a:r>
              <a:rPr kumimoji="0" sz="10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2</a:t>
            </a:r>
            <a:r>
              <a:rPr kumimoji="0" sz="105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Оптимизация</a:t>
            </a:r>
            <a:r>
              <a:rPr kumimoji="0" sz="8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запросов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B354898C-65A6-47C1-A85B-7243387339F6}"/>
              </a:ext>
            </a:extLst>
          </p:cNvPr>
          <p:cNvGrpSpPr/>
          <p:nvPr/>
        </p:nvGrpSpPr>
        <p:grpSpPr>
          <a:xfrm>
            <a:off x="4162073" y="2330600"/>
            <a:ext cx="57785" cy="189865"/>
            <a:chOff x="3745445" y="2756621"/>
            <a:chExt cx="57785" cy="189865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E3A5C12D-2670-4274-96ED-671049322DC9}"/>
                </a:ext>
              </a:extLst>
            </p:cNvPr>
            <p:cNvSpPr/>
            <p:nvPr/>
          </p:nvSpPr>
          <p:spPr>
            <a:xfrm>
              <a:off x="3773881" y="2757256"/>
              <a:ext cx="0" cy="113030"/>
            </a:xfrm>
            <a:custGeom>
              <a:avLst/>
              <a:gdLst/>
              <a:ahLst/>
              <a:cxnLst/>
              <a:rect l="l" t="t" r="r" b="b"/>
              <a:pathLst>
                <a:path h="113030">
                  <a:moveTo>
                    <a:pt x="0" y="0"/>
                  </a:moveTo>
                  <a:lnTo>
                    <a:pt x="0" y="11267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B47CCB26-2E3B-4FA0-9096-BB8CF9BF8F96}"/>
                </a:ext>
              </a:extLst>
            </p:cNvPr>
            <p:cNvSpPr/>
            <p:nvPr/>
          </p:nvSpPr>
          <p:spPr>
            <a:xfrm>
              <a:off x="3745445" y="2865968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1163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15" name="object 14">
            <a:extLst>
              <a:ext uri="{FF2B5EF4-FFF2-40B4-BE49-F238E27FC236}">
                <a16:creationId xmlns:a16="http://schemas.microsoft.com/office/drawing/2014/main" id="{E39D2571-D52B-49FA-AC31-5430540A8744}"/>
              </a:ext>
            </a:extLst>
          </p:cNvPr>
          <p:cNvSpPr txBox="1"/>
          <p:nvPr/>
        </p:nvSpPr>
        <p:spPr>
          <a:xfrm>
            <a:off x="1523623" y="386509"/>
            <a:ext cx="5345430" cy="4009390"/>
          </a:xfrm>
          <a:prstGeom prst="rect">
            <a:avLst/>
          </a:prstGeom>
          <a:ln w="3175">
            <a:solidFill>
              <a:srgbClr val="C0C0C0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28600" marR="0" lvl="0" indent="0" algn="l" defTabSz="914400" rtl="0" eaLnBrk="1" fontAlgn="auto" latinLnBrk="0" hangingPunct="1">
              <a:lnSpc>
                <a:spcPct val="100000"/>
              </a:lnSpc>
              <a:spcBef>
                <a:spcPts val="9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300" b="0" i="0" u="none" strike="noStrike" kern="1200" cap="none" spc="-10" normalizeH="0" baseline="0" noProof="0" dirty="0">
                <a:ln>
                  <a:noFill/>
                </a:ln>
                <a:solidFill>
                  <a:srgbClr val="000033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Разработчикам</a:t>
            </a:r>
            <a:endParaRPr kumimoji="0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ct val="100000"/>
              </a:lnSpc>
              <a:spcBef>
                <a:spcPts val="2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10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2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Е.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П.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Моргунов,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2806700" marR="0" lvl="0" indent="0" algn="l" defTabSz="914400" rtl="0" eaLnBrk="1" fontAlgn="auto" latinLnBrk="0" hangingPunct="1">
              <a:lnSpc>
                <a:spcPts val="9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«PostgreSQL.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Основы</a:t>
            </a:r>
            <a:r>
              <a:rPr kumimoji="0" sz="85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языка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SQL»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38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DEV1, 4 </a:t>
            </a:r>
            <a:r>
              <a:rPr kumimoji="0" sz="1050" b="1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/>
              </a:rPr>
              <a:t>дня</a:t>
            </a: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0" marR="3175" lvl="0" indent="0" algn="ctr" defTabSz="914400" rtl="0" eaLnBrk="1" fontAlgn="auto" latinLnBrk="0" hangingPunct="1">
              <a:lnSpc>
                <a:spcPts val="985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Базовый</a:t>
            </a:r>
            <a:r>
              <a:rPr kumimoji="0" sz="85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курс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4445" lvl="0" indent="0" algn="ctr" defTabSz="914400" rtl="0" eaLnBrk="1" fontAlgn="auto" latinLnBrk="0" hangingPunct="1">
              <a:lnSpc>
                <a:spcPts val="9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для</a:t>
            </a:r>
            <a:r>
              <a:rPr kumimoji="0" sz="8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разработчиков</a:t>
            </a:r>
            <a:r>
              <a:rPr kumimoji="0" sz="8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серверной</a:t>
            </a:r>
            <a:r>
              <a:rPr kumimoji="0" sz="8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части</a:t>
            </a: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05179162-E6E0-42F9-BF11-113C4A1BCD48}"/>
              </a:ext>
            </a:extLst>
          </p:cNvPr>
          <p:cNvSpPr txBox="1"/>
          <p:nvPr/>
        </p:nvSpPr>
        <p:spPr>
          <a:xfrm>
            <a:off x="3426947" y="3406543"/>
            <a:ext cx="1527175" cy="64516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313055" marR="0" lvl="0" indent="0" algn="l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PGPRO,</a:t>
            </a:r>
            <a:r>
              <a:rPr kumimoji="0" sz="10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3</a:t>
            </a:r>
            <a:r>
              <a:rPr kumimoji="0" sz="10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10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дня</a:t>
            </a:r>
            <a:endParaRPr kumimoji="0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  <a:p>
            <a:pPr marL="192405" marR="183515" lvl="0" indent="238125" algn="l" defTabSz="914400" rtl="0" eaLnBrk="1" fontAlgn="auto" latinLnBrk="0" hangingPunct="1">
              <a:lnSpc>
                <a:spcPts val="94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Возможности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Postgres</a:t>
            </a:r>
            <a:r>
              <a:rPr kumimoji="0" sz="85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Pro</a:t>
            </a:r>
            <a:r>
              <a:rPr kumimoji="0" sz="85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 </a:t>
            </a:r>
            <a:r>
              <a:rPr kumimoji="0" sz="85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Sans Serif"/>
                <a:cs typeface="Microsoft Sans Serif"/>
              </a:rPr>
              <a:t>Enterprise</a:t>
            </a:r>
            <a:endParaRPr kumimoji="0" sz="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Sans Serif"/>
              <a:cs typeface="Microsoft Sans Serif"/>
            </a:endParaRPr>
          </a:p>
        </p:txBody>
      </p:sp>
      <p:grpSp>
        <p:nvGrpSpPr>
          <p:cNvPr id="17" name="object 16">
            <a:extLst>
              <a:ext uri="{FF2B5EF4-FFF2-40B4-BE49-F238E27FC236}">
                <a16:creationId xmlns:a16="http://schemas.microsoft.com/office/drawing/2014/main" id="{6F8B1469-99EC-4CE2-8331-FD3D7E3C52C1}"/>
              </a:ext>
            </a:extLst>
          </p:cNvPr>
          <p:cNvGrpSpPr/>
          <p:nvPr/>
        </p:nvGrpSpPr>
        <p:grpSpPr>
          <a:xfrm>
            <a:off x="4162073" y="1043150"/>
            <a:ext cx="57785" cy="2363470"/>
            <a:chOff x="3745445" y="1469171"/>
            <a:chExt cx="57785" cy="2363470"/>
          </a:xfrm>
        </p:grpSpPr>
        <p:sp>
          <p:nvSpPr>
            <p:cNvPr id="18" name="object 17">
              <a:extLst>
                <a:ext uri="{FF2B5EF4-FFF2-40B4-BE49-F238E27FC236}">
                  <a16:creationId xmlns:a16="http://schemas.microsoft.com/office/drawing/2014/main" id="{6D06AB6A-58F8-47BC-A5A3-7862470E4498}"/>
                </a:ext>
              </a:extLst>
            </p:cNvPr>
            <p:cNvSpPr/>
            <p:nvPr/>
          </p:nvSpPr>
          <p:spPr>
            <a:xfrm>
              <a:off x="3773881" y="3624843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406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object 18">
              <a:extLst>
                <a:ext uri="{FF2B5EF4-FFF2-40B4-BE49-F238E27FC236}">
                  <a16:creationId xmlns:a16="http://schemas.microsoft.com/office/drawing/2014/main" id="{73639C5D-F65E-4B8C-8F63-E335C2BDC6EC}"/>
                </a:ext>
              </a:extLst>
            </p:cNvPr>
            <p:cNvSpPr/>
            <p:nvPr/>
          </p:nvSpPr>
          <p:spPr>
            <a:xfrm>
              <a:off x="3745445" y="3752643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30"/>
                  </a:lnTo>
                  <a:lnTo>
                    <a:pt x="44272" y="7569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083"/>
                  </a:lnTo>
                  <a:lnTo>
                    <a:pt x="12953" y="7924"/>
                  </a:lnTo>
                  <a:lnTo>
                    <a:pt x="5753" y="4330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" name="object 19">
              <a:extLst>
                <a:ext uri="{FF2B5EF4-FFF2-40B4-BE49-F238E27FC236}">
                  <a16:creationId xmlns:a16="http://schemas.microsoft.com/office/drawing/2014/main" id="{630C9569-F41D-4938-86A3-2A69BC5F26BC}"/>
                </a:ext>
              </a:extLst>
            </p:cNvPr>
            <p:cNvSpPr/>
            <p:nvPr/>
          </p:nvSpPr>
          <p:spPr>
            <a:xfrm>
              <a:off x="3773881" y="1469171"/>
              <a:ext cx="0" cy="637540"/>
            </a:xfrm>
            <a:custGeom>
              <a:avLst/>
              <a:gdLst/>
              <a:ahLst/>
              <a:cxnLst/>
              <a:rect l="l" t="t" r="r" b="b"/>
              <a:pathLst>
                <a:path h="637539">
                  <a:moveTo>
                    <a:pt x="0" y="0"/>
                  </a:moveTo>
                  <a:lnTo>
                    <a:pt x="0" y="637197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object 20">
              <a:extLst>
                <a:ext uri="{FF2B5EF4-FFF2-40B4-BE49-F238E27FC236}">
                  <a16:creationId xmlns:a16="http://schemas.microsoft.com/office/drawing/2014/main" id="{EBC5014A-09E9-4A1D-9127-19E2731A4156}"/>
                </a:ext>
              </a:extLst>
            </p:cNvPr>
            <p:cNvSpPr/>
            <p:nvPr/>
          </p:nvSpPr>
          <p:spPr>
            <a:xfrm>
              <a:off x="3745445" y="2102405"/>
              <a:ext cx="57785" cy="80010"/>
            </a:xfrm>
            <a:custGeom>
              <a:avLst/>
              <a:gdLst/>
              <a:ahLst/>
              <a:cxnLst/>
              <a:rect l="l" t="t" r="r" b="b"/>
              <a:pathLst>
                <a:path w="57785" h="80010">
                  <a:moveTo>
                    <a:pt x="57238" y="0"/>
                  </a:moveTo>
                  <a:lnTo>
                    <a:pt x="51473" y="4318"/>
                  </a:lnTo>
                  <a:lnTo>
                    <a:pt x="44272" y="7924"/>
                  </a:lnTo>
                  <a:lnTo>
                    <a:pt x="37071" y="10083"/>
                  </a:lnTo>
                  <a:lnTo>
                    <a:pt x="28790" y="10807"/>
                  </a:lnTo>
                  <a:lnTo>
                    <a:pt x="20510" y="10439"/>
                  </a:lnTo>
                  <a:lnTo>
                    <a:pt x="12953" y="7924"/>
                  </a:lnTo>
                  <a:lnTo>
                    <a:pt x="5753" y="4686"/>
                  </a:lnTo>
                  <a:lnTo>
                    <a:pt x="0" y="0"/>
                  </a:lnTo>
                  <a:lnTo>
                    <a:pt x="28435" y="79921"/>
                  </a:lnTo>
                  <a:lnTo>
                    <a:pt x="572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8339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65251" y="955081"/>
            <a:ext cx="6868011" cy="3390623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Модуль</a:t>
            </a:r>
            <a:r>
              <a:rPr lang="ru-RU" b="1" dirty="0">
                <a:solidFill>
                  <a:srgbClr val="3333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</a:t>
            </a:r>
          </a:p>
          <a:p>
            <a:pPr algn="ctr">
              <a:lnSpc>
                <a:spcPct val="90000"/>
              </a:lnSpc>
            </a:pP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Введение. Основы теории баз данных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Общее устройство </a:t>
            </a:r>
            <a:r>
              <a:rPr lang="ru-RU" sz="3300" b="1" spc="-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PostgreSQL</a:t>
            </a: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Консольный клиент. Управление сервером</a:t>
            </a: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Графический клиент </a:t>
            </a:r>
            <a:r>
              <a:rPr lang="ru-RU" sz="3300" b="1" spc="-1" dirty="0" err="1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pgAdmin</a:t>
            </a: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14350" indent="-514350">
              <a:lnSpc>
                <a:spcPct val="90000"/>
              </a:lnSpc>
              <a:buFont typeface="+mj-lt"/>
              <a:buAutoNum type="arabicPeriod"/>
            </a:pPr>
            <a: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Основы языка SQL</a:t>
            </a:r>
            <a:br>
              <a:rPr lang="ru-RU" sz="3300" b="1" spc="-1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ru-RU" sz="3300" b="1" spc="-1" dirty="0"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1970EC-AF6E-4983-AD5E-353B20DE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9" y="0"/>
            <a:ext cx="6799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AEB5553-C39A-4B3A-AC59-3A3967CA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76" y="371052"/>
            <a:ext cx="5735358" cy="440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4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shift</Template>
  <TotalTime>1586</TotalTime>
  <Words>302</Words>
  <Application>Microsoft Office PowerPoint</Application>
  <PresentationFormat>Экран (16:9)</PresentationFormat>
  <Paragraphs>85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Microsoft Sans Serif</vt:lpstr>
      <vt:lpstr>News706 BT</vt:lpstr>
      <vt:lpstr>Segoe UI Light</vt:lpstr>
      <vt:lpstr>Times New Roman</vt:lpstr>
      <vt:lpstr>Wingdings</vt:lpstr>
      <vt:lpstr>Office Theme</vt:lpstr>
      <vt:lpstr>Презентация PowerPoint</vt:lpstr>
      <vt:lpstr>Презентация PowerPoint</vt:lpstr>
      <vt:lpstr>Организационные моменты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PostgreSQL API (REST API PostgreSQL)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/>
  <dc:creator>User</dc:creator>
  <cp:keywords>docId FE6D1329DBA66969002233C0258430B5</cp:keywords>
  <dc:description/>
  <cp:lastModifiedBy>user</cp:lastModifiedBy>
  <cp:revision>72</cp:revision>
  <dcterms:created xsi:type="dcterms:W3CDTF">2013-01-27T09:14:16Z</dcterms:created>
  <dcterms:modified xsi:type="dcterms:W3CDTF">2025-09-02T17:55:07Z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Экран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